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B41D9-723A-483D-9788-6EEE74C60068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6F62-6F54-43B1-B42A-1D91DFAD8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486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B41D9-723A-483D-9788-6EEE74C60068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6F62-6F54-43B1-B42A-1D91DFAD8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855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B41D9-723A-483D-9788-6EEE74C60068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6F62-6F54-43B1-B42A-1D91DFAD8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584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B41D9-723A-483D-9788-6EEE74C60068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6F62-6F54-43B1-B42A-1D91DFAD8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253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B41D9-723A-483D-9788-6EEE74C60068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6F62-6F54-43B1-B42A-1D91DFAD8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698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B41D9-723A-483D-9788-6EEE74C60068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6F62-6F54-43B1-B42A-1D91DFAD8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700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B41D9-723A-483D-9788-6EEE74C60068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6F62-6F54-43B1-B42A-1D91DFAD8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74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B41D9-723A-483D-9788-6EEE74C60068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6F62-6F54-43B1-B42A-1D91DFAD8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901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B41D9-723A-483D-9788-6EEE74C60068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6F62-6F54-43B1-B42A-1D91DFAD8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606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B41D9-723A-483D-9788-6EEE74C60068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6F62-6F54-43B1-B42A-1D91DFAD8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820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B41D9-723A-483D-9788-6EEE74C60068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6F62-6F54-43B1-B42A-1D91DFAD8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162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8B41D9-723A-483D-9788-6EEE74C60068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A6F62-6F54-43B1-B42A-1D91DFAD8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096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914400"/>
            <a:ext cx="6096000" cy="5451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EG" sz="2800" dirty="0" smtClean="0">
                <a:solidFill>
                  <a:srgbClr val="FF0000"/>
                </a:solidFill>
                <a:ea typeface="Calibri"/>
              </a:rPr>
              <a:t>تابع الفصل الثالث </a:t>
            </a:r>
          </a:p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EG" sz="4000" dirty="0" smtClean="0">
                <a:solidFill>
                  <a:srgbClr val="FF0000"/>
                </a:solidFill>
                <a:ea typeface="Calibri"/>
              </a:rPr>
              <a:t>مناهج البحث التربوى ومهاراته</a:t>
            </a:r>
            <a:endParaRPr lang="en-US" sz="4000" dirty="0" smtClean="0">
              <a:solidFill>
                <a:srgbClr val="FF0000"/>
              </a:solidFill>
              <a:ea typeface="Calibri"/>
            </a:endParaRPr>
          </a:p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EG" sz="3200" dirty="0" smtClean="0">
                <a:solidFill>
                  <a:srgbClr val="0070C0"/>
                </a:solidFill>
                <a:ea typeface="Calibri"/>
                <a:cs typeface="Arial"/>
              </a:rPr>
              <a:t>(قاعة بحث / دبلوم مهنى / مناهج وبرامج / لغة عربية / المحاضرة الثانية الكترونيا </a:t>
            </a:r>
            <a:r>
              <a:rPr lang="ar-EG" sz="3200" i="1" dirty="0" smtClean="0">
                <a:solidFill>
                  <a:srgbClr val="0070C0"/>
                </a:solidFill>
                <a:ea typeface="Calibri"/>
                <a:cs typeface="Arial"/>
              </a:rPr>
              <a:t>)</a:t>
            </a:r>
            <a:endParaRPr lang="en-US" sz="3200" i="1" dirty="0">
              <a:solidFill>
                <a:srgbClr val="0070C0"/>
              </a:solidFill>
              <a:ea typeface="Calibri"/>
              <a:cs typeface="Arial"/>
            </a:endParaRPr>
          </a:p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SA" sz="3600" dirty="0" smtClean="0">
                <a:ea typeface="Calibri"/>
              </a:rPr>
              <a:t>اع</a:t>
            </a:r>
            <a:r>
              <a:rPr lang="ar-EG" sz="3600" dirty="0" smtClean="0">
                <a:ea typeface="Calibri"/>
              </a:rPr>
              <a:t>ــــــــ</a:t>
            </a:r>
            <a:r>
              <a:rPr lang="ar-SA" sz="3600" dirty="0" smtClean="0">
                <a:ea typeface="Calibri"/>
              </a:rPr>
              <a:t>داد</a:t>
            </a:r>
            <a:endParaRPr lang="en-US" sz="3600" dirty="0">
              <a:ea typeface="Calibri"/>
              <a:cs typeface="Arial"/>
            </a:endParaRPr>
          </a:p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SA" sz="3600" dirty="0">
                <a:ea typeface="Calibri"/>
              </a:rPr>
              <a:t>د/ سيد فهمى</a:t>
            </a:r>
            <a:endParaRPr lang="en-US" sz="3600" dirty="0">
              <a:ea typeface="Calibri"/>
              <a:cs typeface="Arial"/>
            </a:endParaRPr>
          </a:p>
          <a:p>
            <a:pPr algn="ctr"/>
            <a:r>
              <a:rPr lang="ar-SA" sz="3600" dirty="0">
                <a:ea typeface="Calibri"/>
              </a:rPr>
              <a:t>قسم المناهج وطرق التدريس </a:t>
            </a:r>
            <a:endParaRPr lang="ar-EG" sz="3600" dirty="0" smtClean="0">
              <a:ea typeface="Calibri"/>
            </a:endParaRPr>
          </a:p>
          <a:p>
            <a:pPr algn="ctr"/>
            <a:r>
              <a:rPr lang="ar-SA" sz="3600" dirty="0" smtClean="0">
                <a:ea typeface="Calibri"/>
              </a:rPr>
              <a:t>وتكنولوجيا </a:t>
            </a:r>
            <a:r>
              <a:rPr lang="ar-SA" sz="3600" dirty="0">
                <a:ea typeface="Calibri"/>
              </a:rPr>
              <a:t>التعليم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6503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71600" y="695090"/>
            <a:ext cx="6477000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EG" b="1" dirty="0"/>
              <a:t> </a:t>
            </a:r>
            <a:endParaRPr lang="en-US" dirty="0"/>
          </a:p>
          <a:p>
            <a:pPr algn="r"/>
            <a:r>
              <a:rPr lang="ar-EG" sz="2800" b="1" u="sng" dirty="0">
                <a:solidFill>
                  <a:srgbClr val="00B050"/>
                </a:solidFill>
              </a:rPr>
              <a:t>(د) العلاقة بين الملكية الفكرية والبحث العلمى :</a:t>
            </a:r>
            <a:r>
              <a:rPr lang="ar-EG" sz="2000" b="1" u="sng" dirty="0"/>
              <a:t> </a:t>
            </a:r>
            <a:endParaRPr lang="en-US" sz="2000" dirty="0"/>
          </a:p>
          <a:p>
            <a:pPr algn="r"/>
            <a:endParaRPr lang="ar-EG" sz="2000" b="1" dirty="0" smtClean="0"/>
          </a:p>
          <a:p>
            <a:pPr algn="r"/>
            <a:r>
              <a:rPr lang="ar-EG" sz="2000" b="1" dirty="0" smtClean="0"/>
              <a:t>* </a:t>
            </a:r>
            <a:r>
              <a:rPr lang="ar-EG" sz="2000" b="1" dirty="0"/>
              <a:t>تعتبر تشريعات الملكية الفكرية داعمة ومحفزة للبحث العلمى .</a:t>
            </a:r>
            <a:endParaRPr lang="en-US" sz="2000" dirty="0"/>
          </a:p>
          <a:p>
            <a:pPr algn="r"/>
            <a:r>
              <a:rPr lang="ar-EG" sz="2000" b="1" dirty="0"/>
              <a:t>* توفر الملكية الفكرية الحماية المطلوبة للباحثين والمؤسسات العلمية والبحثية</a:t>
            </a:r>
            <a:endParaRPr lang="en-US" sz="2000" dirty="0"/>
          </a:p>
          <a:p>
            <a:pPr algn="r"/>
            <a:r>
              <a:rPr lang="ar-EG" sz="2000" b="1" dirty="0"/>
              <a:t>* تمكن الملكية الفكرية المؤسسات العلمية و البحثية من الحصول على دخل محترم باستثمار نتائج أبحاثهم</a:t>
            </a:r>
            <a:endParaRPr lang="en-US" sz="2000" dirty="0"/>
          </a:p>
          <a:p>
            <a:pPr algn="r"/>
            <a:r>
              <a:rPr lang="ar-EG" sz="2000" b="1" dirty="0"/>
              <a:t>* تنظم حقوق الملكية الفكرية انتقال التكنولوجيا وتبادلها بين الدول والمؤسسات البحثية بسهولة .</a:t>
            </a:r>
            <a:endParaRPr lang="en-US" sz="2000" dirty="0"/>
          </a:p>
          <a:p>
            <a:pPr algn="r"/>
            <a:r>
              <a:rPr lang="ar-EG" sz="2000" b="1" dirty="0"/>
              <a:t>* تسهل الروابط  وتقويها بين المؤسسات العلمية والبحثية والقطاع الصناعى</a:t>
            </a:r>
            <a:endParaRPr lang="en-US" sz="2000" dirty="0"/>
          </a:p>
          <a:p>
            <a:pPr algn="r"/>
            <a:r>
              <a:rPr lang="ar-EG" sz="2000" b="1" dirty="0"/>
              <a:t>* توفر حافزا للباحثين والمؤسسات العلمية والبحثية على الاختراع والابداع </a:t>
            </a:r>
            <a:endParaRPr lang="en-US" sz="2000" dirty="0"/>
          </a:p>
          <a:p>
            <a:r>
              <a:rPr lang="ar-EG" b="1" dirty="0" smtClean="0"/>
              <a:t>----------------------------------------------------------------------------------</a:t>
            </a:r>
          </a:p>
          <a:p>
            <a:pPr algn="ctr"/>
            <a:r>
              <a:rPr lang="ar-EG" sz="2000" b="1" dirty="0" smtClean="0">
                <a:solidFill>
                  <a:srgbClr val="FF0000"/>
                </a:solidFill>
              </a:rPr>
              <a:t>انتهت المحاضرة / الى اللقاء فى المحاضرة القادمة</a:t>
            </a:r>
          </a:p>
          <a:p>
            <a:pPr algn="ctr"/>
            <a:r>
              <a:rPr lang="ar-EG" sz="2000" b="1" dirty="0" smtClean="0">
                <a:solidFill>
                  <a:srgbClr val="FF0000"/>
                </a:solidFill>
              </a:rPr>
              <a:t>مع خالص تحياتى / د . سيد فهمى</a:t>
            </a:r>
            <a:endParaRPr lang="en-US" sz="2000" dirty="0" smtClean="0">
              <a:solidFill>
                <a:srgbClr val="FF0000"/>
              </a:solidFill>
            </a:endParaRPr>
          </a:p>
          <a:p>
            <a:pPr algn="ctr"/>
            <a:r>
              <a:rPr lang="ar-EG" b="1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07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874455"/>
            <a:ext cx="6477000" cy="3903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SA" dirty="0" smtClean="0">
                <a:ea typeface="Calibri"/>
              </a:rPr>
              <a:t>.</a:t>
            </a:r>
            <a:endParaRPr lang="en-US" sz="1200" dirty="0">
              <a:ea typeface="Calibri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19200" y="1069636"/>
            <a:ext cx="70866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ar-EG" b="1" u="sng" dirty="0" smtClean="0"/>
          </a:p>
          <a:p>
            <a:pPr algn="r"/>
            <a:r>
              <a:rPr lang="ar-EG" sz="2400" b="1" u="sng" dirty="0" smtClean="0">
                <a:solidFill>
                  <a:srgbClr val="FF0000"/>
                </a:solidFill>
              </a:rPr>
              <a:t>ثالثا </a:t>
            </a:r>
            <a:r>
              <a:rPr lang="ar-EG" sz="2400" b="1" u="sng" dirty="0">
                <a:solidFill>
                  <a:srgbClr val="FF0000"/>
                </a:solidFill>
              </a:rPr>
              <a:t>: مهارات البحث العلمى :</a:t>
            </a:r>
            <a:r>
              <a:rPr lang="ar-EG" b="1" dirty="0"/>
              <a:t> </a:t>
            </a:r>
            <a:endParaRPr lang="en-US" dirty="0"/>
          </a:p>
          <a:p>
            <a:pPr algn="r"/>
            <a:endParaRPr lang="ar-EG" b="1" dirty="0" smtClean="0"/>
          </a:p>
          <a:p>
            <a:pPr algn="r"/>
            <a:r>
              <a:rPr lang="ar-EG" sz="2000" b="1" dirty="0" smtClean="0">
                <a:solidFill>
                  <a:srgbClr val="00B050"/>
                </a:solidFill>
              </a:rPr>
              <a:t>من </a:t>
            </a:r>
            <a:r>
              <a:rPr lang="ar-EG" sz="2000" b="1" dirty="0">
                <a:solidFill>
                  <a:srgbClr val="00B050"/>
                </a:solidFill>
              </a:rPr>
              <a:t>المهارات اللازم توافرها لدى الباحثين الآتى </a:t>
            </a:r>
            <a:r>
              <a:rPr lang="ar-EG" sz="2000" b="1" dirty="0"/>
              <a:t>:</a:t>
            </a:r>
            <a:endParaRPr lang="en-US" sz="2000" dirty="0"/>
          </a:p>
          <a:p>
            <a:endParaRPr lang="ar-EG" sz="2000" b="1" dirty="0" smtClean="0"/>
          </a:p>
          <a:p>
            <a:r>
              <a:rPr lang="ar-EG" sz="2000" b="1" dirty="0" smtClean="0"/>
              <a:t>(</a:t>
            </a:r>
            <a:r>
              <a:rPr lang="ar-EG" sz="2000" b="1" dirty="0"/>
              <a:t>أ) القدرة على الملاحظة    </a:t>
            </a:r>
            <a:r>
              <a:rPr lang="ar-EG" sz="2000" b="1" dirty="0" smtClean="0"/>
              <a:t>(</a:t>
            </a:r>
            <a:r>
              <a:rPr lang="ar-EG" sz="2000" b="1" dirty="0"/>
              <a:t>ب) القدرة على المقارنة        (ج) القدرة على </a:t>
            </a:r>
            <a:r>
              <a:rPr lang="ar-EG" sz="2000" b="1" dirty="0" smtClean="0"/>
              <a:t>التصنيف</a:t>
            </a:r>
          </a:p>
          <a:p>
            <a:endParaRPr lang="ar-EG" sz="2000" b="1" dirty="0"/>
          </a:p>
          <a:p>
            <a:r>
              <a:rPr lang="ar-EG" sz="2000" b="1" dirty="0" smtClean="0"/>
              <a:t>  (</a:t>
            </a:r>
            <a:r>
              <a:rPr lang="ar-EG" sz="2000" b="1" dirty="0"/>
              <a:t>د) القدرة على القياس    </a:t>
            </a:r>
            <a:r>
              <a:rPr lang="ar-EG" sz="2000" b="1" dirty="0" smtClean="0"/>
              <a:t>  (</a:t>
            </a:r>
            <a:r>
              <a:rPr lang="ar-EG" sz="2000" b="1" dirty="0"/>
              <a:t>هـ) القدرة على الاستنتاج  </a:t>
            </a:r>
            <a:r>
              <a:rPr lang="ar-EG" sz="2000" b="1" dirty="0" smtClean="0"/>
              <a:t>       </a:t>
            </a:r>
            <a:r>
              <a:rPr lang="ar-EG" sz="2000" b="1" dirty="0"/>
              <a:t>(و) القدرة على </a:t>
            </a:r>
            <a:r>
              <a:rPr lang="ar-EG" sz="2000" b="1" dirty="0" smtClean="0"/>
              <a:t>التنبؤ</a:t>
            </a:r>
          </a:p>
          <a:p>
            <a:endParaRPr lang="ar-EG" sz="2000" b="1" dirty="0"/>
          </a:p>
          <a:p>
            <a:r>
              <a:rPr lang="ar-EG" sz="2000" b="1" dirty="0" smtClean="0"/>
              <a:t>           </a:t>
            </a:r>
            <a:r>
              <a:rPr lang="ar-EG" sz="2000" b="1" dirty="0"/>
              <a:t>(ز) القدرة على التجريب   </a:t>
            </a:r>
            <a:r>
              <a:rPr lang="ar-EG" sz="2000" b="1" dirty="0" smtClean="0"/>
              <a:t>                     </a:t>
            </a:r>
            <a:r>
              <a:rPr lang="ar-EG" sz="2000" b="1" u="sng" dirty="0"/>
              <a:t>(ح) الصفات الشخصية </a:t>
            </a:r>
            <a:r>
              <a:rPr lang="ar-EG" sz="2000" b="1" u="sng" dirty="0" smtClean="0"/>
              <a:t>:</a:t>
            </a:r>
            <a:endParaRPr lang="en-US" sz="2000" dirty="0"/>
          </a:p>
          <a:p>
            <a:endParaRPr lang="ar-EG" sz="2000" b="1" dirty="0" smtClean="0"/>
          </a:p>
          <a:p>
            <a:r>
              <a:rPr lang="ar-EG" sz="2000" b="1" dirty="0" smtClean="0"/>
              <a:t>ومنها </a:t>
            </a:r>
            <a:r>
              <a:rPr lang="ar-EG" sz="2000" b="1" dirty="0"/>
              <a:t>: " 1- أخلاقيات الباحث    2- وخبرته العالية    3- وتخليه عن الأنانية  </a:t>
            </a:r>
            <a:endParaRPr lang="ar-EG" sz="2000" b="1" dirty="0" smtClean="0"/>
          </a:p>
          <a:p>
            <a:endParaRPr lang="ar-EG" sz="2000" b="1" dirty="0"/>
          </a:p>
          <a:p>
            <a:pPr algn="ctr"/>
            <a:r>
              <a:rPr lang="ar-EG" sz="2000" b="1" dirty="0" smtClean="0"/>
              <a:t> </a:t>
            </a:r>
            <a:r>
              <a:rPr lang="ar-EG" sz="2000" b="1" dirty="0"/>
              <a:t>4  - </a:t>
            </a:r>
            <a:r>
              <a:rPr lang="ar-EG" sz="2000" b="1" dirty="0" smtClean="0"/>
              <a:t>وشجاعته </a:t>
            </a:r>
            <a:r>
              <a:rPr lang="ar-EG" sz="2000" b="1" dirty="0"/>
              <a:t>فى الوصول الى هدفه  "</a:t>
            </a:r>
            <a:r>
              <a:rPr lang="ar-EG" b="1" dirty="0"/>
              <a:t>. </a:t>
            </a:r>
            <a:r>
              <a:rPr lang="en-US" b="1" dirty="0" smtClean="0"/>
              <a:t>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203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00200" y="762000"/>
            <a:ext cx="6096000" cy="2910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SA" sz="1200" dirty="0" smtClean="0">
                <a:ea typeface="Calibri"/>
              </a:rPr>
              <a:t>. 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143000" y="736983"/>
            <a:ext cx="7010400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EG" sz="2800" b="1" u="sng" dirty="0">
                <a:solidFill>
                  <a:srgbClr val="FF0000"/>
                </a:solidFill>
              </a:rPr>
              <a:t>رابعا :مشكلات وصعوبات البحث العلمى </a:t>
            </a:r>
            <a:r>
              <a:rPr lang="ar-EG" sz="2800" b="1" u="sng" dirty="0" smtClean="0">
                <a:solidFill>
                  <a:srgbClr val="FF0000"/>
                </a:solidFill>
              </a:rPr>
              <a:t>:</a:t>
            </a:r>
            <a:endParaRPr lang="en-US" sz="2800" b="1" u="sng" dirty="0" smtClean="0">
              <a:solidFill>
                <a:srgbClr val="FF0000"/>
              </a:solidFill>
            </a:endParaRPr>
          </a:p>
          <a:p>
            <a:pPr algn="r"/>
            <a:r>
              <a:rPr lang="ar-EG" sz="2000" b="1" u="sng" dirty="0" smtClean="0"/>
              <a:t> </a:t>
            </a:r>
            <a:endParaRPr lang="en-US" sz="2000" dirty="0"/>
          </a:p>
          <a:p>
            <a:pPr algn="r"/>
            <a:r>
              <a:rPr lang="ar-EG" sz="2400" b="1" dirty="0">
                <a:solidFill>
                  <a:srgbClr val="00B050"/>
                </a:solidFill>
              </a:rPr>
              <a:t>(أ) مشكلات وصعوبات تتعلق بموضوع البحث </a:t>
            </a:r>
            <a:r>
              <a:rPr lang="ar-EG" sz="2400" b="1" dirty="0" smtClean="0">
                <a:solidFill>
                  <a:srgbClr val="00B050"/>
                </a:solidFill>
              </a:rPr>
              <a:t>: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pPr algn="r"/>
            <a:endParaRPr lang="en-US" sz="2000" dirty="0"/>
          </a:p>
          <a:p>
            <a:pPr algn="l" rtl="1"/>
            <a:r>
              <a:rPr lang="ar-EG" sz="2000" b="1" dirty="0"/>
              <a:t> </a:t>
            </a:r>
            <a:r>
              <a:rPr lang="ar-EG" sz="2000" b="1" dirty="0" smtClean="0"/>
              <a:t>ومنها:</a:t>
            </a:r>
            <a:r>
              <a:rPr lang="en-US" sz="2000" b="1" dirty="0" smtClean="0"/>
              <a:t>    </a:t>
            </a:r>
            <a:r>
              <a:rPr lang="ar-EG" sz="2000" b="1" dirty="0" smtClean="0"/>
              <a:t>"1 </a:t>
            </a:r>
            <a:r>
              <a:rPr lang="ar-EG" sz="2000" b="1" dirty="0"/>
              <a:t>- تعقد المشكلة  </a:t>
            </a:r>
            <a:r>
              <a:rPr lang="en-US" sz="2000" b="1" dirty="0" smtClean="0"/>
              <a:t>     </a:t>
            </a:r>
            <a:r>
              <a:rPr lang="ar-EG" sz="2000" b="1" dirty="0" smtClean="0"/>
              <a:t> </a:t>
            </a:r>
            <a:r>
              <a:rPr lang="ar-EG" sz="2000" b="1" dirty="0"/>
              <a:t>2- وتعدد جوانبها  </a:t>
            </a:r>
            <a:r>
              <a:rPr lang="en-US" sz="2000" b="1" dirty="0" smtClean="0"/>
              <a:t>       </a:t>
            </a:r>
            <a:r>
              <a:rPr lang="ar-EG" sz="2000" b="1" dirty="0" smtClean="0"/>
              <a:t> </a:t>
            </a:r>
            <a:r>
              <a:rPr lang="ar-EG" sz="2000" b="1" dirty="0"/>
              <a:t>3- اتساع دائرتها </a:t>
            </a:r>
            <a:r>
              <a:rPr lang="en-US" sz="2000" b="1" dirty="0" smtClean="0"/>
              <a:t>      </a:t>
            </a:r>
          </a:p>
          <a:p>
            <a:pPr algn="l" rtl="1"/>
            <a:endParaRPr lang="en-US" sz="2000" b="1" dirty="0" smtClean="0"/>
          </a:p>
          <a:p>
            <a:pPr algn="r" rtl="1"/>
            <a:r>
              <a:rPr lang="ar-EG" sz="2000" b="1" dirty="0" smtClean="0"/>
              <a:t> </a:t>
            </a:r>
            <a:r>
              <a:rPr lang="ar-EG" sz="2000" b="1" dirty="0"/>
              <a:t>4- </a:t>
            </a:r>
            <a:r>
              <a:rPr lang="ar-EG" sz="2000" b="1" dirty="0" smtClean="0"/>
              <a:t>اتساع</a:t>
            </a:r>
            <a:r>
              <a:rPr lang="en-US" sz="2000" b="1" dirty="0" smtClean="0"/>
              <a:t> </a:t>
            </a:r>
            <a:r>
              <a:rPr lang="ar-EG" sz="2000" b="1" dirty="0" smtClean="0"/>
              <a:t>الخلاف </a:t>
            </a:r>
            <a:r>
              <a:rPr lang="ar-EG" sz="2000" b="1" dirty="0"/>
              <a:t>حولها </a:t>
            </a:r>
            <a:r>
              <a:rPr lang="en-US" sz="2000" b="1" dirty="0" smtClean="0"/>
              <a:t>            </a:t>
            </a:r>
            <a:r>
              <a:rPr lang="ar-EG" sz="2000" b="1" dirty="0" smtClean="0"/>
              <a:t> </a:t>
            </a:r>
            <a:r>
              <a:rPr lang="ar-EG" sz="2000" b="1" dirty="0"/>
              <a:t>5- ندرة مادتها العلمية ...“</a:t>
            </a:r>
            <a:endParaRPr lang="en-US" sz="2000" b="1" dirty="0" smtClean="0"/>
          </a:p>
          <a:p>
            <a:pPr algn="r"/>
            <a:r>
              <a:rPr lang="ar-EG" sz="2000" b="1" dirty="0" smtClean="0"/>
              <a:t> </a:t>
            </a:r>
            <a:endParaRPr lang="en-US" sz="2000" b="1" dirty="0" smtClean="0"/>
          </a:p>
          <a:p>
            <a:pPr algn="r"/>
            <a:endParaRPr lang="en-US" sz="2000" b="1" dirty="0" smtClean="0"/>
          </a:p>
          <a:p>
            <a:pPr algn="r"/>
            <a:r>
              <a:rPr lang="ar-EG" sz="2400" b="1" dirty="0" smtClean="0">
                <a:solidFill>
                  <a:srgbClr val="00B050"/>
                </a:solidFill>
              </a:rPr>
              <a:t>(</a:t>
            </a:r>
            <a:r>
              <a:rPr lang="ar-EG" sz="2400" b="1" dirty="0">
                <a:solidFill>
                  <a:srgbClr val="00B050"/>
                </a:solidFill>
              </a:rPr>
              <a:t>ب) مشكلات وصعوبات تتعلق بالباحث :</a:t>
            </a:r>
            <a:endParaRPr lang="en-US" sz="2400" dirty="0">
              <a:solidFill>
                <a:srgbClr val="00B050"/>
              </a:solidFill>
            </a:endParaRPr>
          </a:p>
          <a:p>
            <a:pPr algn="r"/>
            <a:endParaRPr lang="en-US" sz="2000" b="1" dirty="0" smtClean="0"/>
          </a:p>
          <a:p>
            <a:pPr algn="r"/>
            <a:r>
              <a:rPr lang="ar-EG" sz="2000" b="1" dirty="0" smtClean="0"/>
              <a:t>ومنها </a:t>
            </a:r>
            <a:r>
              <a:rPr lang="ar-EG" sz="2000" b="1" dirty="0"/>
              <a:t>:" 1- الخلفية العلمية      2- القدرات العلمية المؤهلة      3- الوقت الكافى    </a:t>
            </a:r>
            <a:endParaRPr lang="en-US" sz="2000" b="1" dirty="0" smtClean="0"/>
          </a:p>
          <a:p>
            <a:pPr algn="r"/>
            <a:r>
              <a:rPr lang="ar-EG" sz="2000" b="1" dirty="0" smtClean="0"/>
              <a:t>  </a:t>
            </a:r>
            <a:r>
              <a:rPr lang="ar-EG" sz="2000" b="1" dirty="0"/>
              <a:t>4- الموارد المتاحة ...."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8992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685800"/>
            <a:ext cx="7238999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EG" sz="2400" b="1" u="sng" dirty="0">
                <a:solidFill>
                  <a:srgbClr val="00B050"/>
                </a:solidFill>
              </a:rPr>
              <a:t>(ج) مشكلات وصعوبات تتعلق بمجتمع وعينة البحث </a:t>
            </a:r>
            <a:r>
              <a:rPr lang="ar-EG" sz="2400" b="1" dirty="0" smtClean="0">
                <a:solidFill>
                  <a:srgbClr val="00B050"/>
                </a:solidFill>
              </a:rPr>
              <a:t>:</a:t>
            </a:r>
            <a:endParaRPr lang="en-US" sz="2400" b="1" dirty="0">
              <a:solidFill>
                <a:srgbClr val="00B050"/>
              </a:solidFill>
            </a:endParaRPr>
          </a:p>
          <a:p>
            <a:pPr algn="r" rtl="1"/>
            <a:endParaRPr lang="en-US" sz="2800" b="1" dirty="0" smtClean="0"/>
          </a:p>
          <a:p>
            <a:pPr algn="r"/>
            <a:r>
              <a:rPr lang="ar-EG" sz="2000" b="1" dirty="0" smtClean="0"/>
              <a:t>وتتمثل </a:t>
            </a:r>
            <a:r>
              <a:rPr lang="ar-EG" sz="2000" b="1" dirty="0"/>
              <a:t>فى : " 1- صعوبة تحديد المجتمع الفعلى       2- عدم </a:t>
            </a:r>
            <a:r>
              <a:rPr lang="ar-EG" sz="2000" b="1" dirty="0" smtClean="0"/>
              <a:t>القدرة </a:t>
            </a:r>
            <a:endParaRPr lang="en-US" sz="2000" b="1" dirty="0" smtClean="0"/>
          </a:p>
          <a:p>
            <a:pPr algn="r"/>
            <a:endParaRPr lang="en-US" sz="2000" b="1" dirty="0"/>
          </a:p>
          <a:p>
            <a:pPr algn="r"/>
            <a:r>
              <a:rPr lang="ar-EG" sz="2000" b="1" dirty="0" smtClean="0"/>
              <a:t>على </a:t>
            </a:r>
            <a:r>
              <a:rPr lang="ar-EG" sz="2000" b="1" dirty="0"/>
              <a:t>اختيار عينة عشوائية        3- عدم اهتمام أفراد العينة بالتدقيق </a:t>
            </a:r>
            <a:r>
              <a:rPr lang="ar-EG" sz="2000" b="1" dirty="0" smtClean="0"/>
              <a:t>فى</a:t>
            </a:r>
            <a:endParaRPr lang="en-US" sz="2000" b="1" dirty="0" smtClean="0"/>
          </a:p>
          <a:p>
            <a:pPr algn="r"/>
            <a:endParaRPr lang="en-US" sz="2000" b="1" dirty="0" smtClean="0"/>
          </a:p>
          <a:p>
            <a:pPr algn="r"/>
            <a:r>
              <a:rPr lang="ar-EG" sz="2000" b="1" dirty="0" smtClean="0"/>
              <a:t>صحة </a:t>
            </a:r>
            <a:r>
              <a:rPr lang="ar-EG" sz="2000" b="1" dirty="0"/>
              <a:t>الاجابة أو تزييفها </a:t>
            </a:r>
            <a:r>
              <a:rPr lang="ar-EG" sz="2000" b="1" dirty="0" smtClean="0"/>
              <a:t>..."</a:t>
            </a:r>
            <a:endParaRPr lang="en-US" sz="2000" b="1" dirty="0" smtClean="0"/>
          </a:p>
          <a:p>
            <a:pPr algn="r"/>
            <a:r>
              <a:rPr lang="ar-EG" sz="2800" b="1" u="sng" dirty="0" smtClean="0">
                <a:solidFill>
                  <a:srgbClr val="00B050"/>
                </a:solidFill>
              </a:rPr>
              <a:t>(</a:t>
            </a:r>
            <a:r>
              <a:rPr lang="ar-EG" sz="2400" b="1" u="sng" dirty="0" smtClean="0">
                <a:solidFill>
                  <a:srgbClr val="00B050"/>
                </a:solidFill>
              </a:rPr>
              <a:t>د) مشكلات وصعوبات تتعلق بتصميم البحث وأدواته</a:t>
            </a:r>
            <a:r>
              <a:rPr lang="ar-EG" sz="2400" b="1" dirty="0" smtClean="0">
                <a:solidFill>
                  <a:srgbClr val="00B050"/>
                </a:solidFill>
              </a:rPr>
              <a:t> :</a:t>
            </a:r>
            <a:endParaRPr lang="en-US" sz="2400" dirty="0" smtClean="0">
              <a:solidFill>
                <a:srgbClr val="00B050"/>
              </a:solidFill>
            </a:endParaRPr>
          </a:p>
          <a:p>
            <a:pPr algn="r"/>
            <a:r>
              <a:rPr lang="ar-EG" b="1" dirty="0" smtClean="0"/>
              <a:t> </a:t>
            </a:r>
            <a:endParaRPr lang="en-US" b="1" dirty="0" smtClean="0"/>
          </a:p>
          <a:p>
            <a:pPr algn="r"/>
            <a:r>
              <a:rPr lang="ar-EG" sz="2000" b="1" dirty="0" smtClean="0"/>
              <a:t>ومن </a:t>
            </a:r>
            <a:r>
              <a:rPr lang="ar-EG" sz="2000" b="1" dirty="0"/>
              <a:t>ذلك : " 1- عدم تحديد المشكلة بدقة ، بدخول متغيرات غير مستهدفة    2- عدم </a:t>
            </a:r>
            <a:endParaRPr lang="en-US" sz="2000" b="1" dirty="0" smtClean="0"/>
          </a:p>
          <a:p>
            <a:pPr algn="r"/>
            <a:endParaRPr lang="en-US" sz="2000" b="1" dirty="0"/>
          </a:p>
          <a:p>
            <a:pPr algn="r"/>
            <a:r>
              <a:rPr lang="ar-EG" sz="2000" b="1" dirty="0" smtClean="0"/>
              <a:t>الدقة </a:t>
            </a:r>
            <a:r>
              <a:rPr lang="ar-EG" sz="2000" b="1" dirty="0"/>
              <a:t>فى تحديد المصطلحات واختلاطها  3- عدم القدرة على تحديد المشكلة فى </a:t>
            </a:r>
            <a:r>
              <a:rPr lang="ar-EG" sz="2000" b="1" dirty="0" smtClean="0"/>
              <a:t>سؤال</a:t>
            </a:r>
            <a:endParaRPr lang="en-US" sz="2000" b="1" dirty="0" smtClean="0"/>
          </a:p>
          <a:p>
            <a:pPr algn="r"/>
            <a:endParaRPr lang="en-US" sz="2000" b="1" dirty="0" smtClean="0"/>
          </a:p>
          <a:p>
            <a:pPr algn="r"/>
            <a:r>
              <a:rPr lang="ar-EG" sz="2000" b="1" dirty="0" smtClean="0"/>
              <a:t>بحثى   </a:t>
            </a:r>
            <a:r>
              <a:rPr lang="ar-EG" sz="2000" b="1" dirty="0"/>
              <a:t>4- عدم القدرة على وضع الفروض   5- عدم توضيح المنهج البحثى المتبع </a:t>
            </a:r>
            <a:endParaRPr lang="en-US" sz="2000" b="1" dirty="0" smtClean="0"/>
          </a:p>
          <a:p>
            <a:pPr algn="r"/>
            <a:endParaRPr lang="en-US" sz="2000" b="1" dirty="0"/>
          </a:p>
          <a:p>
            <a:pPr algn="r"/>
            <a:r>
              <a:rPr lang="ar-EG" sz="2000" b="1" dirty="0" smtClean="0"/>
              <a:t>..."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5474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24791" y="1219200"/>
            <a:ext cx="7239000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EG" sz="2800" b="1" u="sng" dirty="0">
                <a:solidFill>
                  <a:srgbClr val="FF0000"/>
                </a:solidFill>
              </a:rPr>
              <a:t>خامسا : حقوق الملكية الفكرية :</a:t>
            </a:r>
            <a:endParaRPr lang="en-US" sz="2800" dirty="0">
              <a:solidFill>
                <a:srgbClr val="FF0000"/>
              </a:solidFill>
            </a:endParaRPr>
          </a:p>
          <a:p>
            <a:pPr algn="r"/>
            <a:endParaRPr lang="en-US" sz="2000" b="1" dirty="0" smtClean="0"/>
          </a:p>
          <a:p>
            <a:pPr algn="r"/>
            <a:r>
              <a:rPr lang="en-US" sz="2400" b="1" dirty="0" smtClean="0"/>
              <a:t> </a:t>
            </a:r>
            <a:r>
              <a:rPr lang="ar-EG" sz="2400" b="1" dirty="0" smtClean="0"/>
              <a:t>          وتعنى </a:t>
            </a:r>
            <a:r>
              <a:rPr lang="ar-EG" sz="2400" b="1" dirty="0"/>
              <a:t>المحافظة على حقوق المخترعين والمبدعين والفنانين والأدباء والباحثين وحماية انتاجهم ، وكذلك حماية الشعارات ولأسماء والصور والتصاميم المستخدمة فى قطاع الاقتصاد والأعمال ، وذلك بهدف تحفيز هذه الفئات وتشجيع قدراتهم الابداعية ؛ لما يترتب على ذلك من أثار ايجابية فى تطوير المجتمع ودعمه فى اللحاق بركب التكنولوجيا </a:t>
            </a:r>
            <a:endParaRPr lang="ar-EG" sz="2400" b="1" dirty="0" smtClean="0"/>
          </a:p>
          <a:p>
            <a:pPr algn="r"/>
            <a:r>
              <a:rPr lang="ar-EG" sz="2400" b="1" dirty="0" smtClean="0"/>
              <a:t>الحديثة </a:t>
            </a:r>
            <a:r>
              <a:rPr lang="ar-EG" sz="2400" b="1" dirty="0"/>
              <a:t>.</a:t>
            </a:r>
            <a:endParaRPr lang="en-US" sz="2400" dirty="0"/>
          </a:p>
          <a:p>
            <a:pPr algn="r"/>
            <a:endParaRPr lang="ar-EG" sz="2000" b="1" dirty="0" smtClean="0"/>
          </a:p>
          <a:p>
            <a:pPr algn="r"/>
            <a:r>
              <a:rPr lang="ar-EG" sz="2400" b="1" dirty="0" smtClean="0">
                <a:solidFill>
                  <a:srgbClr val="00B050"/>
                </a:solidFill>
              </a:rPr>
              <a:t>ويمكن </a:t>
            </a:r>
            <a:r>
              <a:rPr lang="ar-EG" sz="2400" b="1" dirty="0">
                <a:solidFill>
                  <a:srgbClr val="00B050"/>
                </a:solidFill>
              </a:rPr>
              <a:t>تناول حقوق الملكية الفكرية من خلال المحاور الآتية </a:t>
            </a:r>
            <a:r>
              <a:rPr lang="ar-EG" b="1" dirty="0" smtClean="0"/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0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1352278"/>
            <a:ext cx="6705600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EG" sz="2800" b="1" u="sng" dirty="0" smtClean="0">
                <a:solidFill>
                  <a:srgbClr val="00B050"/>
                </a:solidFill>
              </a:rPr>
              <a:t>(</a:t>
            </a:r>
            <a:r>
              <a:rPr lang="ar-EG" sz="2800" b="1" u="sng" dirty="0">
                <a:solidFill>
                  <a:srgbClr val="00B050"/>
                </a:solidFill>
              </a:rPr>
              <a:t>أ) أنواع الملكية الفكرية : </a:t>
            </a:r>
            <a:endParaRPr lang="en-US" sz="2800" dirty="0">
              <a:solidFill>
                <a:srgbClr val="00B050"/>
              </a:solidFill>
            </a:endParaRPr>
          </a:p>
          <a:p>
            <a:endParaRPr lang="ar-EG" sz="2400" b="1" u="sng" dirty="0" smtClean="0"/>
          </a:p>
          <a:p>
            <a:r>
              <a:rPr lang="ar-EG" sz="2400" b="1" u="sng" dirty="0" smtClean="0">
                <a:solidFill>
                  <a:srgbClr val="0070C0"/>
                </a:solidFill>
              </a:rPr>
              <a:t>يمكن </a:t>
            </a:r>
            <a:r>
              <a:rPr lang="ar-EG" sz="2400" b="1" u="sng" dirty="0">
                <a:solidFill>
                  <a:srgbClr val="0070C0"/>
                </a:solidFill>
              </a:rPr>
              <a:t>تقسيم الملكية الفكرية الى أربعة أقسام رئيسة هى </a:t>
            </a:r>
            <a:r>
              <a:rPr lang="ar-EG" sz="2400" b="1" dirty="0">
                <a:solidFill>
                  <a:srgbClr val="0070C0"/>
                </a:solidFill>
              </a:rPr>
              <a:t>:   </a:t>
            </a:r>
            <a:endParaRPr lang="ar-EG" sz="2400" b="1" dirty="0" smtClean="0">
              <a:solidFill>
                <a:srgbClr val="0070C0"/>
              </a:solidFill>
            </a:endParaRPr>
          </a:p>
          <a:p>
            <a:pPr algn="r"/>
            <a:endParaRPr lang="ar-EG" sz="2400" b="1" dirty="0"/>
          </a:p>
          <a:p>
            <a:pPr algn="r"/>
            <a:r>
              <a:rPr lang="ar-EG" sz="2400" b="1" dirty="0" smtClean="0"/>
              <a:t>  </a:t>
            </a:r>
            <a:r>
              <a:rPr lang="ar-EG" sz="2400" b="1" dirty="0"/>
              <a:t>1- براءات الاختراع             </a:t>
            </a:r>
            <a:endParaRPr lang="ar-EG" sz="2400" b="1" dirty="0" smtClean="0"/>
          </a:p>
          <a:p>
            <a:pPr algn="r"/>
            <a:endParaRPr lang="ar-EG" sz="2400" b="1" dirty="0"/>
          </a:p>
          <a:p>
            <a:pPr algn="r"/>
            <a:r>
              <a:rPr lang="ar-EG" sz="2400" b="1" dirty="0" smtClean="0"/>
              <a:t>  </a:t>
            </a:r>
            <a:r>
              <a:rPr lang="ar-EG" sz="2400" b="1" dirty="0"/>
              <a:t>2-  العلامات </a:t>
            </a:r>
            <a:r>
              <a:rPr lang="ar-EG" sz="2400" b="1" dirty="0" smtClean="0"/>
              <a:t>التجارية</a:t>
            </a:r>
          </a:p>
          <a:p>
            <a:pPr algn="r"/>
            <a:r>
              <a:rPr lang="ar-EG" sz="2400" b="1" dirty="0" smtClean="0"/>
              <a:t>                                                                            </a:t>
            </a:r>
          </a:p>
          <a:p>
            <a:pPr algn="r"/>
            <a:r>
              <a:rPr lang="ar-EG" sz="2400" b="1" dirty="0" smtClean="0"/>
              <a:t> </a:t>
            </a:r>
            <a:r>
              <a:rPr lang="ar-EG" sz="2400" b="1" dirty="0"/>
              <a:t>3- التصميمات والنماذج      </a:t>
            </a:r>
            <a:endParaRPr lang="ar-EG" sz="2400" b="1" dirty="0" smtClean="0"/>
          </a:p>
          <a:p>
            <a:pPr algn="r"/>
            <a:endParaRPr lang="ar-EG" sz="2400" b="1" dirty="0"/>
          </a:p>
          <a:p>
            <a:pPr algn="r"/>
            <a:r>
              <a:rPr lang="ar-EG" sz="2400" b="1" dirty="0" smtClean="0"/>
              <a:t>4-  </a:t>
            </a:r>
            <a:r>
              <a:rPr lang="ar-EG" sz="2400" b="1" dirty="0"/>
              <a:t>حقوق الطبع </a:t>
            </a:r>
            <a:endParaRPr lang="ar-EG" sz="2400" b="1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59947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1074766"/>
            <a:ext cx="678180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EG" sz="2000" b="1" u="sng" dirty="0"/>
              <a:t> </a:t>
            </a:r>
            <a:r>
              <a:rPr lang="ar-EG" sz="2400" b="1" u="sng" dirty="0">
                <a:solidFill>
                  <a:srgbClr val="0070C0"/>
                </a:solidFill>
              </a:rPr>
              <a:t>يمكن تقسيمه الى قسمين رئيسين من حيث مجال العمل هما :  </a:t>
            </a:r>
            <a:endParaRPr lang="ar-EG" sz="2400" b="1" u="sng" dirty="0" smtClean="0">
              <a:solidFill>
                <a:srgbClr val="0070C0"/>
              </a:solidFill>
            </a:endParaRPr>
          </a:p>
          <a:p>
            <a:pPr algn="r" rtl="1"/>
            <a:r>
              <a:rPr lang="ar-EG" sz="2400" b="1" dirty="0" smtClean="0">
                <a:solidFill>
                  <a:srgbClr val="0070C0"/>
                </a:solidFill>
              </a:rPr>
              <a:t> </a:t>
            </a:r>
            <a:endParaRPr lang="en-US" sz="2400" dirty="0">
              <a:solidFill>
                <a:srgbClr val="0070C0"/>
              </a:solidFill>
            </a:endParaRPr>
          </a:p>
          <a:p>
            <a:pPr algn="r"/>
            <a:r>
              <a:rPr lang="ar-EG" sz="2400" b="1" dirty="0">
                <a:solidFill>
                  <a:srgbClr val="00B050"/>
                </a:solidFill>
              </a:rPr>
              <a:t> </a:t>
            </a:r>
            <a:r>
              <a:rPr lang="ar-EG" sz="2400" b="1" u="sng" dirty="0">
                <a:solidFill>
                  <a:srgbClr val="00B050"/>
                </a:solidFill>
              </a:rPr>
              <a:t> </a:t>
            </a:r>
            <a:r>
              <a:rPr lang="ar-EG" sz="2400" b="1" u="sng" dirty="0" smtClean="0">
                <a:solidFill>
                  <a:srgbClr val="00B050"/>
                </a:solidFill>
              </a:rPr>
              <a:t>1- </a:t>
            </a:r>
            <a:r>
              <a:rPr lang="ar-EG" sz="2400" b="1" u="sng" dirty="0">
                <a:solidFill>
                  <a:srgbClr val="00B050"/>
                </a:solidFill>
              </a:rPr>
              <a:t>حقوق الملكية الصناعية </a:t>
            </a:r>
            <a:r>
              <a:rPr lang="ar-EG" sz="2400" b="1" dirty="0">
                <a:solidFill>
                  <a:srgbClr val="00B050"/>
                </a:solidFill>
              </a:rPr>
              <a:t>:</a:t>
            </a:r>
            <a:endParaRPr lang="en-US" sz="2400" dirty="0">
              <a:solidFill>
                <a:srgbClr val="00B050"/>
              </a:solidFill>
            </a:endParaRPr>
          </a:p>
          <a:p>
            <a:pPr algn="r"/>
            <a:r>
              <a:rPr lang="ar-EG" sz="2000" b="1" dirty="0" smtClean="0"/>
              <a:t>       </a:t>
            </a:r>
            <a:r>
              <a:rPr lang="ar-EG" sz="2000" b="1" dirty="0"/>
              <a:t>وهى ما يتعلق بابداعات البشر فى مجال الصناعة من اختراعات وابتكارات تسهم فى حل مشاكل معينة ، وتشمل : براءات الاختراع ، والعلامات التجارية ، والتصميمات الصناعية ، والأسرار التجارية ، ويحكم ذلك قوانين ملكية فكرية </a:t>
            </a:r>
            <a:endParaRPr lang="ar-EG" sz="2000" b="1" dirty="0" smtClean="0"/>
          </a:p>
          <a:p>
            <a:pPr algn="r"/>
            <a:r>
              <a:rPr lang="ar-EG" sz="2000" b="1" dirty="0" smtClean="0"/>
              <a:t>عالمية </a:t>
            </a:r>
            <a:r>
              <a:rPr lang="ar-EG" sz="2000" b="1" dirty="0"/>
              <a:t>متطورة ، لأن هذه القطاعات أساسية فى عملية التبادل الدولى .</a:t>
            </a:r>
            <a:endParaRPr lang="en-US" sz="2000" dirty="0"/>
          </a:p>
          <a:p>
            <a:pPr algn="r"/>
            <a:endParaRPr lang="ar-EG" sz="2000" b="1" u="sng" dirty="0" smtClean="0">
              <a:solidFill>
                <a:srgbClr val="00B050"/>
              </a:solidFill>
            </a:endParaRPr>
          </a:p>
          <a:p>
            <a:pPr algn="r"/>
            <a:r>
              <a:rPr lang="ar-EG" sz="2400" b="1" u="sng" dirty="0" smtClean="0">
                <a:solidFill>
                  <a:srgbClr val="00B050"/>
                </a:solidFill>
              </a:rPr>
              <a:t>2 </a:t>
            </a:r>
            <a:r>
              <a:rPr lang="ar-EG" sz="2400" b="1" u="sng" dirty="0">
                <a:solidFill>
                  <a:srgbClr val="00B050"/>
                </a:solidFill>
              </a:rPr>
              <a:t>- حقوق الملكية الفنية والأدبية</a:t>
            </a:r>
            <a:r>
              <a:rPr lang="ar-EG" sz="2400" b="1" dirty="0">
                <a:solidFill>
                  <a:srgbClr val="00B050"/>
                </a:solidFill>
              </a:rPr>
              <a:t>:</a:t>
            </a:r>
            <a:r>
              <a:rPr lang="ar-EG" sz="2400" b="1" dirty="0"/>
              <a:t> </a:t>
            </a:r>
            <a:endParaRPr lang="en-US" sz="2400" dirty="0"/>
          </a:p>
          <a:p>
            <a:pPr algn="r"/>
            <a:r>
              <a:rPr lang="ar-EG" sz="2000" b="1" dirty="0" smtClean="0"/>
              <a:t>         وهى </a:t>
            </a:r>
            <a:r>
              <a:rPr lang="ar-EG" sz="2000" b="1" dirty="0"/>
              <a:t>ما يتعلق بابداعات البشر فى المجالات الفنية والأدبية والبحثية ، وتشمل حقوق طباعة هذه الأعمال ، وحقوق نشرها ونسخها ، بما فى ذلك الرسومات واللوحات والصور والمنحوتات و التصميمات الهندسية ، وذلك لمنع استخدام أفكار المبدع بغير اذنه</a:t>
            </a:r>
            <a:r>
              <a:rPr lang="ar-EG" sz="1200" b="1" dirty="0"/>
              <a:t> </a:t>
            </a:r>
            <a:endParaRPr lang="en-US" sz="12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5492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16242" y="1371600"/>
            <a:ext cx="5943600" cy="2922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5000"/>
              </a:lnSpc>
              <a:spcAft>
                <a:spcPts val="1000"/>
              </a:spcAft>
            </a:pPr>
            <a:endParaRPr lang="en-US" sz="1200" dirty="0">
              <a:ea typeface="Calibri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90600" y="609600"/>
            <a:ext cx="7086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EG" sz="2800" b="1" u="sng" dirty="0">
                <a:solidFill>
                  <a:srgbClr val="00B050"/>
                </a:solidFill>
              </a:rPr>
              <a:t>(ب) دواعى وضع سياسات ملكية فكرية للمؤسسات العلمية والبحثية </a:t>
            </a:r>
            <a:r>
              <a:rPr lang="ar-EG" sz="2800" b="1" dirty="0" smtClean="0">
                <a:solidFill>
                  <a:srgbClr val="00B050"/>
                </a:solidFill>
              </a:rPr>
              <a:t>:</a:t>
            </a:r>
          </a:p>
          <a:p>
            <a:pPr algn="r" rtl="1"/>
            <a:endParaRPr lang="en-US" sz="2800" dirty="0"/>
          </a:p>
          <a:p>
            <a:pPr algn="r"/>
            <a:r>
              <a:rPr lang="ar-EG" sz="2400" b="1" dirty="0">
                <a:solidFill>
                  <a:srgbClr val="0070C0"/>
                </a:solidFill>
              </a:rPr>
              <a:t>ومن أهمها :</a:t>
            </a:r>
            <a:r>
              <a:rPr lang="ar-EG" sz="2400" b="1" dirty="0"/>
              <a:t> </a:t>
            </a:r>
            <a:endParaRPr lang="ar-EG" sz="2400" b="1" dirty="0" smtClean="0"/>
          </a:p>
          <a:p>
            <a:pPr algn="r"/>
            <a:r>
              <a:rPr lang="ar-EG" sz="2400" b="1" dirty="0" smtClean="0"/>
              <a:t>  </a:t>
            </a:r>
          </a:p>
          <a:p>
            <a:pPr marL="342900" indent="-342900" algn="r">
              <a:buFont typeface="Arial" charset="0"/>
              <a:buChar char="•"/>
            </a:pPr>
            <a:r>
              <a:rPr lang="ar-EG" sz="2400" b="1" dirty="0" smtClean="0"/>
              <a:t>  *  تطوير </a:t>
            </a:r>
            <a:r>
              <a:rPr lang="ar-EG" sz="2400" b="1" dirty="0"/>
              <a:t>أداء هذه المؤسسات  </a:t>
            </a:r>
            <a:endParaRPr lang="ar-EG" sz="2400" b="1" dirty="0" smtClean="0"/>
          </a:p>
          <a:p>
            <a:pPr marL="342900" indent="-342900" algn="r">
              <a:buFont typeface="Arial" charset="0"/>
              <a:buChar char="•"/>
            </a:pPr>
            <a:r>
              <a:rPr lang="ar-EG" sz="2400" b="1" dirty="0" smtClean="0"/>
              <a:t>  * </a:t>
            </a:r>
            <a:r>
              <a:rPr lang="ar-EG" sz="2400" b="1" dirty="0"/>
              <a:t>نشر وتسويق حقوق الملكية الفكرية   </a:t>
            </a:r>
            <a:endParaRPr lang="ar-EG" sz="2400" b="1" dirty="0" smtClean="0"/>
          </a:p>
          <a:p>
            <a:pPr marL="342900" indent="-342900" algn="r">
              <a:buFont typeface="Arial" charset="0"/>
              <a:buChar char="•"/>
            </a:pPr>
            <a:r>
              <a:rPr lang="ar-EG" sz="2400" b="1" dirty="0" smtClean="0"/>
              <a:t>  * </a:t>
            </a:r>
            <a:r>
              <a:rPr lang="ar-EG" sz="2400" b="1" dirty="0"/>
              <a:t>تسهيل انتقال التكنولوجيا </a:t>
            </a:r>
            <a:endParaRPr lang="en-US" sz="2400" dirty="0"/>
          </a:p>
          <a:p>
            <a:pPr algn="r"/>
            <a:r>
              <a:rPr lang="ar-EG" sz="2400" b="1" dirty="0"/>
              <a:t> </a:t>
            </a:r>
            <a:r>
              <a:rPr lang="ar-EG" sz="2400" b="1" dirty="0" smtClean="0"/>
              <a:t> * </a:t>
            </a:r>
            <a:r>
              <a:rPr lang="ar-EG" sz="2400" b="1" dirty="0"/>
              <a:t>تحفيز الباحثين والعاملين فى هذه المؤسسات على الابداع  </a:t>
            </a:r>
            <a:endParaRPr lang="ar-EG" sz="2400" b="1" dirty="0" smtClean="0"/>
          </a:p>
          <a:p>
            <a:pPr algn="r"/>
            <a:r>
              <a:rPr lang="ar-EG" sz="2400" b="1" dirty="0" smtClean="0"/>
              <a:t>  </a:t>
            </a:r>
            <a:r>
              <a:rPr lang="ar-EG" sz="2400" b="1" dirty="0"/>
              <a:t>* ترسيخ الاجراءات والأسس المتبعة لحماية الملكية الفكرية 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6297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19200" y="1166843"/>
            <a:ext cx="6858000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EG" sz="2800" b="1" u="sng" dirty="0">
                <a:solidFill>
                  <a:srgbClr val="00B050"/>
                </a:solidFill>
              </a:rPr>
              <a:t>(ج) الأهداف المرجوة من وضع سياسات الملكية الفكرية</a:t>
            </a:r>
            <a:r>
              <a:rPr lang="ar-EG" sz="2800" b="1" dirty="0">
                <a:solidFill>
                  <a:srgbClr val="00B050"/>
                </a:solidFill>
              </a:rPr>
              <a:t> :</a:t>
            </a:r>
            <a:endParaRPr lang="en-US" sz="2800" dirty="0">
              <a:solidFill>
                <a:srgbClr val="00B050"/>
              </a:solidFill>
            </a:endParaRPr>
          </a:p>
          <a:p>
            <a:pPr algn="r"/>
            <a:r>
              <a:rPr lang="ar-EG" sz="2000" b="1" dirty="0"/>
              <a:t> </a:t>
            </a:r>
            <a:r>
              <a:rPr lang="ar-EG" sz="2000" b="1" dirty="0">
                <a:solidFill>
                  <a:srgbClr val="002060"/>
                </a:solidFill>
              </a:rPr>
              <a:t>من أهمها : </a:t>
            </a:r>
            <a:endParaRPr lang="en-US" sz="2000" dirty="0">
              <a:solidFill>
                <a:srgbClr val="002060"/>
              </a:solidFill>
            </a:endParaRPr>
          </a:p>
          <a:p>
            <a:pPr algn="r"/>
            <a:r>
              <a:rPr lang="ar-EG" sz="2000" b="1" dirty="0"/>
              <a:t>* خلق بيئة مناسبة لحفز الابداع وتشجيع الاختراع  </a:t>
            </a:r>
            <a:endParaRPr lang="en-US" sz="2000" dirty="0"/>
          </a:p>
          <a:p>
            <a:pPr algn="r"/>
            <a:r>
              <a:rPr lang="ar-EG" sz="2000" b="1" dirty="0"/>
              <a:t> * التأكد من الحماية اللازمة لكافة الاختراعات والابداع</a:t>
            </a:r>
            <a:endParaRPr lang="en-US" sz="2000" dirty="0"/>
          </a:p>
          <a:p>
            <a:pPr algn="r"/>
            <a:r>
              <a:rPr lang="ar-EG" sz="2000" b="1" dirty="0"/>
              <a:t>* توفير اطار مؤسس للاجراءات والتعليمات المتبعة لحماية حقوق الملكية الفكرية </a:t>
            </a:r>
            <a:endParaRPr lang="en-US" sz="2000" dirty="0"/>
          </a:p>
          <a:p>
            <a:pPr algn="r"/>
            <a:r>
              <a:rPr lang="ar-EG" sz="2000" b="1" dirty="0"/>
              <a:t>* تفعيل منظومة الحقوق والواجبات العائدة على المؤسسة وفق حقوق الملكية الفكرية </a:t>
            </a:r>
            <a:endParaRPr lang="en-US" sz="2000" dirty="0"/>
          </a:p>
          <a:p>
            <a:pPr algn="r"/>
            <a:r>
              <a:rPr lang="ar-EG" sz="2000" b="1" dirty="0"/>
              <a:t>* وضع دليل لحماية حقوق الملكية الفكرية وتسويقها</a:t>
            </a:r>
            <a:endParaRPr lang="en-US" sz="2000" dirty="0"/>
          </a:p>
          <a:p>
            <a:pPr algn="r"/>
            <a:r>
              <a:rPr lang="ar-EG" sz="2000" b="1" dirty="0"/>
              <a:t>* زيادة عدد البراءات المسجلة</a:t>
            </a:r>
            <a:endParaRPr lang="en-US" sz="2000" dirty="0"/>
          </a:p>
          <a:p>
            <a:pPr algn="r"/>
            <a:r>
              <a:rPr lang="ar-EG" sz="2000" b="1" dirty="0"/>
              <a:t>* زيادة العائدات المادية وتحسين وضع المؤسسات العلمية والبحثية</a:t>
            </a:r>
            <a:endParaRPr lang="en-US" sz="2000" dirty="0"/>
          </a:p>
          <a:p>
            <a:pPr algn="r"/>
            <a:r>
              <a:rPr lang="ar-EG" sz="2000" b="1" dirty="0"/>
              <a:t>* زيادة اقبال المؤهلين علميا وفنيا </a:t>
            </a:r>
            <a:endParaRPr lang="en-US" sz="2000" dirty="0"/>
          </a:p>
          <a:p>
            <a:pPr algn="r"/>
            <a:r>
              <a:rPr lang="ar-EG" sz="2000" b="1" dirty="0"/>
              <a:t>* تمتين العلاقة بين المؤسسات العلمية والبحثية والقطاع الصناعى  </a:t>
            </a:r>
            <a:endParaRPr lang="en-US" sz="2000" dirty="0"/>
          </a:p>
          <a:p>
            <a:pPr algn="r"/>
            <a:r>
              <a:rPr lang="ar-EG" sz="2000" b="1" dirty="0"/>
              <a:t> * الدخول فى مشاريع بحثية مشتركة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7056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652</Words>
  <Application>Microsoft Office PowerPoint</Application>
  <PresentationFormat>On-screen Show (4:3)</PresentationFormat>
  <Paragraphs>111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Sayed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Fahmy</dc:creator>
  <cp:lastModifiedBy>Dr.Sayed</cp:lastModifiedBy>
  <cp:revision>21</cp:revision>
  <dcterms:created xsi:type="dcterms:W3CDTF">2017-09-25T06:18:53Z</dcterms:created>
  <dcterms:modified xsi:type="dcterms:W3CDTF">2020-03-28T09:25:45Z</dcterms:modified>
</cp:coreProperties>
</file>